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256" r:id="rId2"/>
    <p:sldId id="426" r:id="rId3"/>
    <p:sldId id="341" r:id="rId4"/>
    <p:sldId id="422" r:id="rId5"/>
    <p:sldId id="423" r:id="rId6"/>
    <p:sldId id="343" r:id="rId7"/>
    <p:sldId id="351" r:id="rId8"/>
    <p:sldId id="348" r:id="rId9"/>
    <p:sldId id="425" r:id="rId10"/>
    <p:sldId id="336" r:id="rId11"/>
    <p:sldId id="337" r:id="rId12"/>
    <p:sldId id="335" r:id="rId13"/>
    <p:sldId id="413" r:id="rId14"/>
    <p:sldId id="421" r:id="rId15"/>
    <p:sldId id="420" r:id="rId16"/>
    <p:sldId id="419" r:id="rId17"/>
    <p:sldId id="429" r:id="rId18"/>
    <p:sldId id="414" r:id="rId19"/>
    <p:sldId id="430" r:id="rId20"/>
    <p:sldId id="416" r:id="rId21"/>
    <p:sldId id="431" r:id="rId22"/>
    <p:sldId id="415" r:id="rId23"/>
    <p:sldId id="417" r:id="rId24"/>
    <p:sldId id="418" r:id="rId25"/>
    <p:sldId id="434" r:id="rId26"/>
    <p:sldId id="435" r:id="rId27"/>
    <p:sldId id="436" r:id="rId28"/>
    <p:sldId id="403" r:id="rId29"/>
    <p:sldId id="360" r:id="rId30"/>
    <p:sldId id="361" r:id="rId31"/>
    <p:sldId id="364" r:id="rId32"/>
    <p:sldId id="362" r:id="rId33"/>
    <p:sldId id="366" r:id="rId34"/>
    <p:sldId id="356" r:id="rId35"/>
    <p:sldId id="371" r:id="rId36"/>
    <p:sldId id="367" r:id="rId37"/>
    <p:sldId id="388" r:id="rId38"/>
    <p:sldId id="389" r:id="rId39"/>
    <p:sldId id="390" r:id="rId40"/>
    <p:sldId id="432" r:id="rId41"/>
    <p:sldId id="386" r:id="rId42"/>
    <p:sldId id="391" r:id="rId43"/>
    <p:sldId id="387" r:id="rId44"/>
    <p:sldId id="385" r:id="rId45"/>
    <p:sldId id="384" r:id="rId46"/>
    <p:sldId id="381" r:id="rId47"/>
    <p:sldId id="392" r:id="rId48"/>
    <p:sldId id="382" r:id="rId49"/>
    <p:sldId id="393" r:id="rId50"/>
    <p:sldId id="394" r:id="rId51"/>
    <p:sldId id="395" r:id="rId52"/>
    <p:sldId id="396" r:id="rId53"/>
    <p:sldId id="398" r:id="rId54"/>
    <p:sldId id="399" r:id="rId55"/>
    <p:sldId id="397" r:id="rId56"/>
    <p:sldId id="400" r:id="rId57"/>
    <p:sldId id="402" r:id="rId58"/>
    <p:sldId id="357" r:id="rId59"/>
    <p:sldId id="355" r:id="rId60"/>
    <p:sldId id="358" r:id="rId61"/>
    <p:sldId id="359" r:id="rId62"/>
    <p:sldId id="363" r:id="rId63"/>
    <p:sldId id="412" r:id="rId64"/>
    <p:sldId id="404" r:id="rId65"/>
    <p:sldId id="405" r:id="rId66"/>
    <p:sldId id="406" r:id="rId67"/>
    <p:sldId id="409" r:id="rId68"/>
    <p:sldId id="410" r:id="rId69"/>
    <p:sldId id="407" r:id="rId70"/>
    <p:sldId id="408" r:id="rId71"/>
    <p:sldId id="411" r:id="rId72"/>
    <p:sldId id="322" r:id="rId73"/>
    <p:sldId id="323" r:id="rId74"/>
    <p:sldId id="324" r:id="rId75"/>
    <p:sldId id="329" r:id="rId76"/>
    <p:sldId id="330" r:id="rId77"/>
    <p:sldId id="325" r:id="rId78"/>
    <p:sldId id="297" r:id="rId79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8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04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B1FC37-5AB5-4819-816C-52696E5DCA3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61D69B3-0922-4313-98E2-B3BFEF9EC9F2}">
      <dgm:prSet/>
      <dgm:spPr/>
      <dgm:t>
        <a:bodyPr/>
        <a:lstStyle/>
        <a:p>
          <a:r>
            <a:rPr lang="en-US"/>
            <a:t>Regional Offices</a:t>
          </a:r>
        </a:p>
      </dgm:t>
    </dgm:pt>
    <dgm:pt modelId="{99C8613B-9E9C-4CF7-876C-9DC09C4BE3F0}" type="parTrans" cxnId="{13A772D5-DF94-43F8-9E5B-573AB93B0687}">
      <dgm:prSet/>
      <dgm:spPr/>
      <dgm:t>
        <a:bodyPr/>
        <a:lstStyle/>
        <a:p>
          <a:endParaRPr lang="en-US"/>
        </a:p>
      </dgm:t>
    </dgm:pt>
    <dgm:pt modelId="{3238B724-6F19-4C5C-98B9-B8F33BBD4520}" type="sibTrans" cxnId="{13A772D5-DF94-43F8-9E5B-573AB93B0687}">
      <dgm:prSet/>
      <dgm:spPr/>
      <dgm:t>
        <a:bodyPr/>
        <a:lstStyle/>
        <a:p>
          <a:endParaRPr lang="en-US"/>
        </a:p>
      </dgm:t>
    </dgm:pt>
    <dgm:pt modelId="{2378B23D-9EAE-4B72-A72D-FA94EF3E98B1}">
      <dgm:prSet/>
      <dgm:spPr/>
      <dgm:t>
        <a:bodyPr/>
        <a:lstStyle/>
        <a:p>
          <a:r>
            <a:rPr lang="en-US"/>
            <a:t>Region 2 – Des Plaines</a:t>
          </a:r>
        </a:p>
      </dgm:t>
    </dgm:pt>
    <dgm:pt modelId="{C57DA875-12B4-4F9F-9D14-795907C64415}" type="parTrans" cxnId="{ADD414A0-1639-4214-BA45-B59B725C1319}">
      <dgm:prSet/>
      <dgm:spPr/>
      <dgm:t>
        <a:bodyPr/>
        <a:lstStyle/>
        <a:p>
          <a:endParaRPr lang="en-US"/>
        </a:p>
      </dgm:t>
    </dgm:pt>
    <dgm:pt modelId="{58A84CDF-1BBF-4052-8AA9-D8A060B1EB15}" type="sibTrans" cxnId="{ADD414A0-1639-4214-BA45-B59B725C1319}">
      <dgm:prSet/>
      <dgm:spPr/>
      <dgm:t>
        <a:bodyPr/>
        <a:lstStyle/>
        <a:p>
          <a:endParaRPr lang="en-US"/>
        </a:p>
      </dgm:t>
    </dgm:pt>
    <dgm:pt modelId="{2AE67D99-D098-48A9-99EE-756DE7724797}">
      <dgm:prSet/>
      <dgm:spPr/>
      <dgm:t>
        <a:bodyPr/>
        <a:lstStyle/>
        <a:p>
          <a:r>
            <a:rPr lang="en-US"/>
            <a:t>Region 3 – Peoria</a:t>
          </a:r>
        </a:p>
      </dgm:t>
    </dgm:pt>
    <dgm:pt modelId="{04B2B994-9551-4615-84A7-562CE80E33E6}" type="parTrans" cxnId="{9BDB7ED4-1C90-4233-97F7-72524E135A8F}">
      <dgm:prSet/>
      <dgm:spPr/>
      <dgm:t>
        <a:bodyPr/>
        <a:lstStyle/>
        <a:p>
          <a:endParaRPr lang="en-US"/>
        </a:p>
      </dgm:t>
    </dgm:pt>
    <dgm:pt modelId="{95D62F6C-4A3C-4801-9664-8AE64A6D2E87}" type="sibTrans" cxnId="{9BDB7ED4-1C90-4233-97F7-72524E135A8F}">
      <dgm:prSet/>
      <dgm:spPr/>
      <dgm:t>
        <a:bodyPr/>
        <a:lstStyle/>
        <a:p>
          <a:endParaRPr lang="en-US"/>
        </a:p>
      </dgm:t>
    </dgm:pt>
    <dgm:pt modelId="{DAEAC1E0-F49D-47A3-97F8-4FF5F10B63F2}">
      <dgm:prSet/>
      <dgm:spPr/>
      <dgm:t>
        <a:bodyPr/>
        <a:lstStyle/>
        <a:p>
          <a:r>
            <a:rPr lang="en-US"/>
            <a:t>Region 4 – Champaign</a:t>
          </a:r>
        </a:p>
      </dgm:t>
    </dgm:pt>
    <dgm:pt modelId="{4EA207B8-802E-447F-AB8A-963F5775D966}" type="parTrans" cxnId="{A8FFB121-02AE-44CE-8908-9C73F5604103}">
      <dgm:prSet/>
      <dgm:spPr/>
      <dgm:t>
        <a:bodyPr/>
        <a:lstStyle/>
        <a:p>
          <a:endParaRPr lang="en-US"/>
        </a:p>
      </dgm:t>
    </dgm:pt>
    <dgm:pt modelId="{57D5EFB7-975B-4D1F-8E29-C91DB2960BF9}" type="sibTrans" cxnId="{A8FFB121-02AE-44CE-8908-9C73F5604103}">
      <dgm:prSet/>
      <dgm:spPr/>
      <dgm:t>
        <a:bodyPr/>
        <a:lstStyle/>
        <a:p>
          <a:endParaRPr lang="en-US"/>
        </a:p>
      </dgm:t>
    </dgm:pt>
    <dgm:pt modelId="{257F27E7-C0E3-4527-81A3-4DECDFCD8A33}">
      <dgm:prSet/>
      <dgm:spPr/>
      <dgm:t>
        <a:bodyPr/>
        <a:lstStyle/>
        <a:p>
          <a:r>
            <a:rPr lang="en-US"/>
            <a:t>Region 5 – Springfield</a:t>
          </a:r>
        </a:p>
      </dgm:t>
    </dgm:pt>
    <dgm:pt modelId="{9C8F0FAF-1A89-41D8-AC87-02F7692ABE39}" type="parTrans" cxnId="{570A7335-F9F4-44B5-81E2-00524459ABCB}">
      <dgm:prSet/>
      <dgm:spPr/>
      <dgm:t>
        <a:bodyPr/>
        <a:lstStyle/>
        <a:p>
          <a:endParaRPr lang="en-US"/>
        </a:p>
      </dgm:t>
    </dgm:pt>
    <dgm:pt modelId="{6641FBA8-ECBC-4085-8739-E2E8798B0794}" type="sibTrans" cxnId="{570A7335-F9F4-44B5-81E2-00524459ABCB}">
      <dgm:prSet/>
      <dgm:spPr/>
      <dgm:t>
        <a:bodyPr/>
        <a:lstStyle/>
        <a:p>
          <a:endParaRPr lang="en-US"/>
        </a:p>
      </dgm:t>
    </dgm:pt>
    <dgm:pt modelId="{0C265D5D-F361-45E7-9980-F474D397A6F4}">
      <dgm:prSet/>
      <dgm:spPr/>
      <dgm:t>
        <a:bodyPr/>
        <a:lstStyle/>
        <a:p>
          <a:r>
            <a:rPr lang="en-US"/>
            <a:t>Region 6 – Collinsville</a:t>
          </a:r>
        </a:p>
      </dgm:t>
    </dgm:pt>
    <dgm:pt modelId="{35BF95A6-CD24-4203-94FD-A0E740FABCA6}" type="parTrans" cxnId="{474D95F4-2178-4A13-BEE8-1E90C676D148}">
      <dgm:prSet/>
      <dgm:spPr/>
      <dgm:t>
        <a:bodyPr/>
        <a:lstStyle/>
        <a:p>
          <a:endParaRPr lang="en-US"/>
        </a:p>
      </dgm:t>
    </dgm:pt>
    <dgm:pt modelId="{6760B7AE-8CE7-4EF1-889A-232C97996A93}" type="sibTrans" cxnId="{474D95F4-2178-4A13-BEE8-1E90C676D148}">
      <dgm:prSet/>
      <dgm:spPr/>
      <dgm:t>
        <a:bodyPr/>
        <a:lstStyle/>
        <a:p>
          <a:endParaRPr lang="en-US"/>
        </a:p>
      </dgm:t>
    </dgm:pt>
    <dgm:pt modelId="{2142F6AF-2DDF-4C36-ABA5-355D6ACC8C8E}">
      <dgm:prSet/>
      <dgm:spPr/>
      <dgm:t>
        <a:bodyPr/>
        <a:lstStyle/>
        <a:p>
          <a:r>
            <a:rPr lang="en-US"/>
            <a:t>Region 7 – Marion </a:t>
          </a:r>
        </a:p>
      </dgm:t>
    </dgm:pt>
    <dgm:pt modelId="{2A5AA981-1C9A-44F8-9219-C4D26200CB6C}" type="parTrans" cxnId="{10C8E755-42DD-4D24-A889-6605E0A241E5}">
      <dgm:prSet/>
      <dgm:spPr/>
      <dgm:t>
        <a:bodyPr/>
        <a:lstStyle/>
        <a:p>
          <a:endParaRPr lang="en-US"/>
        </a:p>
      </dgm:t>
    </dgm:pt>
    <dgm:pt modelId="{0865ABC4-D209-4CDF-AB71-BBB4B97AABC6}" type="sibTrans" cxnId="{10C8E755-42DD-4D24-A889-6605E0A241E5}">
      <dgm:prSet/>
      <dgm:spPr/>
      <dgm:t>
        <a:bodyPr/>
        <a:lstStyle/>
        <a:p>
          <a:endParaRPr lang="en-US"/>
        </a:p>
      </dgm:t>
    </dgm:pt>
    <dgm:pt modelId="{11B9D2E4-1BD7-4786-B95D-498BA4CFD251}" type="pres">
      <dgm:prSet presAssocID="{49B1FC37-5AB5-4819-816C-52696E5DCA3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80E8C28-133C-4E73-8785-47B4F7DA04AE}" type="pres">
      <dgm:prSet presAssocID="{761D69B3-0922-4313-98E2-B3BFEF9EC9F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2ED238-2FD8-403D-BF8A-2244A71451F4}" type="pres">
      <dgm:prSet presAssocID="{761D69B3-0922-4313-98E2-B3BFEF9EC9F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74D95F4-2178-4A13-BEE8-1E90C676D148}" srcId="{761D69B3-0922-4313-98E2-B3BFEF9EC9F2}" destId="{0C265D5D-F361-45E7-9980-F474D397A6F4}" srcOrd="4" destOrd="0" parTransId="{35BF95A6-CD24-4203-94FD-A0E740FABCA6}" sibTransId="{6760B7AE-8CE7-4EF1-889A-232C97996A93}"/>
    <dgm:cxn modelId="{ADD414A0-1639-4214-BA45-B59B725C1319}" srcId="{761D69B3-0922-4313-98E2-B3BFEF9EC9F2}" destId="{2378B23D-9EAE-4B72-A72D-FA94EF3E98B1}" srcOrd="0" destOrd="0" parTransId="{C57DA875-12B4-4F9F-9D14-795907C64415}" sibTransId="{58A84CDF-1BBF-4052-8AA9-D8A060B1EB15}"/>
    <dgm:cxn modelId="{9BDB7ED4-1C90-4233-97F7-72524E135A8F}" srcId="{761D69B3-0922-4313-98E2-B3BFEF9EC9F2}" destId="{2AE67D99-D098-48A9-99EE-756DE7724797}" srcOrd="1" destOrd="0" parTransId="{04B2B994-9551-4615-84A7-562CE80E33E6}" sibTransId="{95D62F6C-4A3C-4801-9664-8AE64A6D2E87}"/>
    <dgm:cxn modelId="{C1E828EA-A5D9-4B5B-8643-041A69990D5E}" type="presOf" srcId="{2AE67D99-D098-48A9-99EE-756DE7724797}" destId="{3C2ED238-2FD8-403D-BF8A-2244A71451F4}" srcOrd="0" destOrd="1" presId="urn:microsoft.com/office/officeart/2005/8/layout/vList2"/>
    <dgm:cxn modelId="{87BD8A1F-D433-4DBA-8807-E709CF116CF0}" type="presOf" srcId="{49B1FC37-5AB5-4819-816C-52696E5DCA30}" destId="{11B9D2E4-1BD7-4786-B95D-498BA4CFD251}" srcOrd="0" destOrd="0" presId="urn:microsoft.com/office/officeart/2005/8/layout/vList2"/>
    <dgm:cxn modelId="{A8FFB121-02AE-44CE-8908-9C73F5604103}" srcId="{761D69B3-0922-4313-98E2-B3BFEF9EC9F2}" destId="{DAEAC1E0-F49D-47A3-97F8-4FF5F10B63F2}" srcOrd="2" destOrd="0" parTransId="{4EA207B8-802E-447F-AB8A-963F5775D966}" sibTransId="{57D5EFB7-975B-4D1F-8E29-C91DB2960BF9}"/>
    <dgm:cxn modelId="{9AFD7372-7F73-4AC7-9658-094FF3D3CBD1}" type="presOf" srcId="{DAEAC1E0-F49D-47A3-97F8-4FF5F10B63F2}" destId="{3C2ED238-2FD8-403D-BF8A-2244A71451F4}" srcOrd="0" destOrd="2" presId="urn:microsoft.com/office/officeart/2005/8/layout/vList2"/>
    <dgm:cxn modelId="{10C8E755-42DD-4D24-A889-6605E0A241E5}" srcId="{761D69B3-0922-4313-98E2-B3BFEF9EC9F2}" destId="{2142F6AF-2DDF-4C36-ABA5-355D6ACC8C8E}" srcOrd="5" destOrd="0" parTransId="{2A5AA981-1C9A-44F8-9219-C4D26200CB6C}" sibTransId="{0865ABC4-D209-4CDF-AB71-BBB4B97AABC6}"/>
    <dgm:cxn modelId="{570A7335-F9F4-44B5-81E2-00524459ABCB}" srcId="{761D69B3-0922-4313-98E2-B3BFEF9EC9F2}" destId="{257F27E7-C0E3-4527-81A3-4DECDFCD8A33}" srcOrd="3" destOrd="0" parTransId="{9C8F0FAF-1A89-41D8-AC87-02F7692ABE39}" sibTransId="{6641FBA8-ECBC-4085-8739-E2E8798B0794}"/>
    <dgm:cxn modelId="{F94EB75D-6A72-4C5D-913B-1303418AF04C}" type="presOf" srcId="{2142F6AF-2DDF-4C36-ABA5-355D6ACC8C8E}" destId="{3C2ED238-2FD8-403D-BF8A-2244A71451F4}" srcOrd="0" destOrd="5" presId="urn:microsoft.com/office/officeart/2005/8/layout/vList2"/>
    <dgm:cxn modelId="{EF09BBD4-A779-4730-8BB8-CDF13AC5B539}" type="presOf" srcId="{2378B23D-9EAE-4B72-A72D-FA94EF3E98B1}" destId="{3C2ED238-2FD8-403D-BF8A-2244A71451F4}" srcOrd="0" destOrd="0" presId="urn:microsoft.com/office/officeart/2005/8/layout/vList2"/>
    <dgm:cxn modelId="{13A772D5-DF94-43F8-9E5B-573AB93B0687}" srcId="{49B1FC37-5AB5-4819-816C-52696E5DCA30}" destId="{761D69B3-0922-4313-98E2-B3BFEF9EC9F2}" srcOrd="0" destOrd="0" parTransId="{99C8613B-9E9C-4CF7-876C-9DC09C4BE3F0}" sibTransId="{3238B724-6F19-4C5C-98B9-B8F33BBD4520}"/>
    <dgm:cxn modelId="{8376ABB5-6151-4DC4-B6EE-8000D24B1F52}" type="presOf" srcId="{761D69B3-0922-4313-98E2-B3BFEF9EC9F2}" destId="{D80E8C28-133C-4E73-8785-47B4F7DA04AE}" srcOrd="0" destOrd="0" presId="urn:microsoft.com/office/officeart/2005/8/layout/vList2"/>
    <dgm:cxn modelId="{69792D1B-5EFA-4C75-9981-62DD5BDC46D3}" type="presOf" srcId="{257F27E7-C0E3-4527-81A3-4DECDFCD8A33}" destId="{3C2ED238-2FD8-403D-BF8A-2244A71451F4}" srcOrd="0" destOrd="3" presId="urn:microsoft.com/office/officeart/2005/8/layout/vList2"/>
    <dgm:cxn modelId="{DA5E076C-A890-4791-8AFE-7303051B5AC6}" type="presOf" srcId="{0C265D5D-F361-45E7-9980-F474D397A6F4}" destId="{3C2ED238-2FD8-403D-BF8A-2244A71451F4}" srcOrd="0" destOrd="4" presId="urn:microsoft.com/office/officeart/2005/8/layout/vList2"/>
    <dgm:cxn modelId="{AEE801F5-6E83-4D4D-A1F9-3CC0957CE972}" type="presParOf" srcId="{11B9D2E4-1BD7-4786-B95D-498BA4CFD251}" destId="{D80E8C28-133C-4E73-8785-47B4F7DA04AE}" srcOrd="0" destOrd="0" presId="urn:microsoft.com/office/officeart/2005/8/layout/vList2"/>
    <dgm:cxn modelId="{26904C08-889F-4744-9E5D-BEB0BE2A9481}" type="presParOf" srcId="{11B9D2E4-1BD7-4786-B95D-498BA4CFD251}" destId="{3C2ED238-2FD8-403D-BF8A-2244A71451F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A1FBEC8-7EFC-44AE-98DB-A80B70C713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237" y="8917772"/>
            <a:ext cx="3077633" cy="470705"/>
          </a:xfrm>
          <a:prstGeom prst="rect">
            <a:avLst/>
          </a:prstGeom>
        </p:spPr>
        <p:txBody>
          <a:bodyPr vert="horz" lIns="92327" tIns="46163" rIns="92327" bIns="46163" rtlCol="0" anchor="b"/>
          <a:lstStyle>
            <a:lvl1pPr algn="r">
              <a:defRPr sz="1200"/>
            </a:lvl1pPr>
          </a:lstStyle>
          <a:p>
            <a:fld id="{EACB4966-4423-4546-99AB-2B7632D13A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89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633" cy="470705"/>
          </a:xfrm>
          <a:prstGeom prst="rect">
            <a:avLst/>
          </a:prstGeom>
        </p:spPr>
        <p:txBody>
          <a:bodyPr vert="horz" lIns="92327" tIns="46163" rIns="92327" bIns="4616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237" y="1"/>
            <a:ext cx="3077633" cy="470705"/>
          </a:xfrm>
          <a:prstGeom prst="rect">
            <a:avLst/>
          </a:prstGeom>
        </p:spPr>
        <p:txBody>
          <a:bodyPr vert="horz" lIns="92327" tIns="46163" rIns="92327" bIns="46163" rtlCol="0"/>
          <a:lstStyle>
            <a:lvl1pPr algn="r">
              <a:defRPr sz="1200"/>
            </a:lvl1pPr>
          </a:lstStyle>
          <a:p>
            <a:fld id="{67B99375-38C5-461E-9BAB-C7B5407FF337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27" tIns="46163" rIns="92327" bIns="4616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07" y="4518123"/>
            <a:ext cx="5683264" cy="3696793"/>
          </a:xfrm>
          <a:prstGeom prst="rect">
            <a:avLst/>
          </a:prstGeom>
        </p:spPr>
        <p:txBody>
          <a:bodyPr vert="horz" lIns="92327" tIns="46163" rIns="92327" bIns="4616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772"/>
            <a:ext cx="3077633" cy="470705"/>
          </a:xfrm>
          <a:prstGeom prst="rect">
            <a:avLst/>
          </a:prstGeom>
        </p:spPr>
        <p:txBody>
          <a:bodyPr vert="horz" lIns="92327" tIns="46163" rIns="92327" bIns="4616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237" y="8917772"/>
            <a:ext cx="3077633" cy="470705"/>
          </a:xfrm>
          <a:prstGeom prst="rect">
            <a:avLst/>
          </a:prstGeom>
        </p:spPr>
        <p:txBody>
          <a:bodyPr vert="horz" lIns="92327" tIns="46163" rIns="92327" bIns="46163" rtlCol="0" anchor="b"/>
          <a:lstStyle>
            <a:lvl1pPr algn="r">
              <a:defRPr sz="1200"/>
            </a:lvl1pPr>
          </a:lstStyle>
          <a:p>
            <a:fld id="{4FEEF7D3-F770-4294-BD1E-937F03125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87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EF7D3-F770-4294-BD1E-937F031256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4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EEF7D3-F770-4294-BD1E-937F0312565C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65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7/13/2022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viajarpelaleitura.blogspot.com/2013/11/momentos-nonsense-5.html" TargetMode="External"/><Relationship Id="rId4" Type="http://schemas.openxmlformats.org/officeDocument/2006/relationships/image" Target="../media/image7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C0EC87-B120-4B90-A919-09BF8CCE21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NPDES PERMIT REVIEW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E91A729-A81B-4540-AD96-9511FF6510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Illinois Rural water association</a:t>
            </a:r>
          </a:p>
        </p:txBody>
      </p:sp>
    </p:spTree>
    <p:extLst>
      <p:ext uri="{BB962C8B-B14F-4D97-AF65-F5344CB8AC3E}">
        <p14:creationId xmlns:p14="http://schemas.microsoft.com/office/powerpoint/2010/main" val="3178200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EC8A40-1785-21DF-C65F-D96F35BA1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 CERTIFICATION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C59B16-31E5-888B-E817-708B2F7753C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450975" y="2016125"/>
            <a:ext cx="9291638" cy="37737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</a:rPr>
              <a:t>Revisions to the wastewater operator regulations at Part 380 of Title 35 Illinois Administrative Code went into effect July 1, 2019</a:t>
            </a:r>
            <a:endParaRPr lang="en-US" dirty="0">
              <a:solidFill>
                <a:schemeClr val="tx2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  <a:cs typeface="Calibri"/>
              </a:rPr>
              <a:t>Established renewal dates and renewal credit requirements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chemeClr val="tx2"/>
                </a:solidFill>
                <a:cs typeface="Calibri"/>
              </a:rPr>
              <a:t>In March 2022, sent 3,240 renewal notifications to Class 3 and Class 4 operators that were certified in 2019 or earlier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2"/>
                </a:solidFill>
                <a:cs typeface="Calibri"/>
              </a:rPr>
              <a:t>Renewal notifications for Class 1 and Class 2 operators that were certified in 2020 or earlier will be sent in Spring 2023</a:t>
            </a:r>
          </a:p>
          <a:p>
            <a:r>
              <a:rPr lang="en-US" dirty="0">
                <a:solidFill>
                  <a:schemeClr val="tx2"/>
                </a:solidFill>
                <a:cs typeface="Calibri"/>
              </a:rPr>
              <a:t>Added exam dates and seats at the Des Plaines testing location (currently plenty of availability)</a:t>
            </a:r>
          </a:p>
        </p:txBody>
      </p:sp>
    </p:spTree>
    <p:extLst>
      <p:ext uri="{BB962C8B-B14F-4D97-AF65-F5344CB8AC3E}">
        <p14:creationId xmlns:p14="http://schemas.microsoft.com/office/powerpoint/2010/main" val="4202752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E585B39-3F91-4716-B99B-F2F8519F4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B1AA877-09FE-4988-B95D-729E4F2BC9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6034D98-8665-421D-8716-7748C50B97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45EB7C-5C7C-DE49-132B-3A732A9D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29" y="4459039"/>
            <a:ext cx="8643011" cy="5515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OPERATOR CERTIFICATION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4B21FAD3-30CE-451A-B62F-E811EC67ED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2081101" y="323838"/>
            <a:ext cx="8025265" cy="3652791"/>
            <a:chOff x="2081101" y="323838"/>
            <a:chExt cx="8025265" cy="365279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E73304D5-3E27-4965-A7F4-55758C0A61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081101" y="323838"/>
              <a:ext cx="8025265" cy="3652791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A9707C2-81C5-436E-AB34-80B6F148B9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2404879" y="647445"/>
              <a:ext cx="7385131" cy="3002215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141FD4F-C118-4BD7-A9A0-ACD351AE31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561070" y="812570"/>
            <a:ext cx="7059070" cy="2662923"/>
          </a:xfrm>
          <a:prstGeom prst="rect">
            <a:avLst/>
          </a:prstGeom>
          <a:solidFill>
            <a:srgbClr val="FFFFFE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F2927A0-5B81-6B96-6BFA-F4FAA6277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93483" y="963739"/>
            <a:ext cx="3169528" cy="236922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FFE9B2E-F51D-C119-098D-E3A144922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809" y="926099"/>
            <a:ext cx="3283674" cy="236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24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02B4F260-4206-055F-6B02-E58C0E2C0C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5388" y="2266952"/>
            <a:ext cx="3282015" cy="200859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A122832-89DC-EAC7-AE4B-40A8B6E421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4750" y="2266952"/>
            <a:ext cx="4487863" cy="3786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xmlns="" id="{1CD4F99D-EB55-5B53-2086-11968F6145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9388" y="804863"/>
            <a:ext cx="9293225" cy="10588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+mj-lt"/>
              </a:rPr>
              <a:t>NPDES E-Reporting Rule Implementation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99EB590-8818-9725-A547-84655EE725F4}"/>
              </a:ext>
            </a:extLst>
          </p:cNvPr>
          <p:cNvSpPr/>
          <p:nvPr/>
        </p:nvSpPr>
        <p:spPr>
          <a:xfrm>
            <a:off x="2239636" y="4203215"/>
            <a:ext cx="3012964" cy="1849922"/>
          </a:xfrm>
          <a:prstGeom prst="roundRect">
            <a:avLst/>
          </a:prstGeom>
          <a:solidFill>
            <a:srgbClr val="70AD47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Phase II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Due December 21, 2025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Notices of Intent and reports for general permits and program reports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NeT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45594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9DD0E4AD-91CC-BB67-9E5F-10EDDEFA1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92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C6F198E-F7A1-4125-910D-641C0C2A76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07C3A25-D9A7-4F2D-B44C-FA8EB24C7A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7"/>
            <a:ext cx="10905067" cy="5566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30F1E7-5B16-1657-0656-6F89DE47F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584" y="1128098"/>
            <a:ext cx="9888197" cy="45980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8E8515E-B8C8-482A-A9B5-CE57BC080A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19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C6F198E-F7A1-4125-910D-641C0C2A76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2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07C3A25-D9A7-4F2D-B44C-FA8EB24C7A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6" y="643467"/>
            <a:ext cx="10905067" cy="5566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1C0995-C62E-51CE-57FC-825B1F87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584" y="1128098"/>
            <a:ext cx="9888197" cy="459801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8E8515E-B8C8-482A-A9B5-CE57BC080A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63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application, Word, email&#10;&#10;Description automatically generated">
            <a:extLst>
              <a:ext uri="{FF2B5EF4-FFF2-40B4-BE49-F238E27FC236}">
                <a16:creationId xmlns:a16="http://schemas.microsoft.com/office/drawing/2014/main" xmlns="" id="{55FCECA8-E4E2-08CB-763E-8E5324F14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93573"/>
            <a:ext cx="10905066" cy="50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99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48F51BFB-5349-5178-ECE1-BEDAE8CAF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975" y="1854201"/>
            <a:ext cx="9291638" cy="2704152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5421C4A8-F4CA-F62A-0804-FA1D211B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804863"/>
            <a:ext cx="9291638" cy="1049337"/>
          </a:xfrm>
        </p:spPr>
        <p:txBody>
          <a:bodyPr/>
          <a:lstStyle/>
          <a:p>
            <a:r>
              <a:rPr lang="en-US" dirty="0"/>
              <a:t>Where do I find compliance information?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1BA84F-7CFA-8E0A-D5BE-1018BCC2620C}"/>
              </a:ext>
            </a:extLst>
          </p:cNvPr>
          <p:cNvSpPr txBox="1"/>
          <p:nvPr/>
        </p:nvSpPr>
        <p:spPr>
          <a:xfrm>
            <a:off x="1450975" y="4913194"/>
            <a:ext cx="929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https://echo.epa.gov/help/training#upcoming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5284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7A2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54CACDE0-EF6C-5B00-5A76-B1A851D5F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896" y="643467"/>
            <a:ext cx="575820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53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19A7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901F6C-1120-69AB-BB5E-540D450CB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02622"/>
            <a:ext cx="10905066" cy="48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67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4BE30A-37D3-D140-1C4C-6DEC9E7EE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to call for help</a:t>
            </a:r>
          </a:p>
        </p:txBody>
      </p:sp>
    </p:spTree>
    <p:extLst>
      <p:ext uri="{BB962C8B-B14F-4D97-AF65-F5344CB8AC3E}">
        <p14:creationId xmlns:p14="http://schemas.microsoft.com/office/powerpoint/2010/main" val="115655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36C3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xmlns="" id="{B1AE564B-9E60-57C9-E900-1824C82E6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93573"/>
            <a:ext cx="10905066" cy="50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83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649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5E76E2-DEFF-3767-4A76-3DCB4DDB7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02622"/>
            <a:ext cx="10905066" cy="485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43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FC9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xmlns="" id="{4D99DECF-50C4-587D-73F2-A9F4D89DD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93573"/>
            <a:ext cx="10905066" cy="50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16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1578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calendar&#10;&#10;Description automatically generated">
            <a:extLst>
              <a:ext uri="{FF2B5EF4-FFF2-40B4-BE49-F238E27FC236}">
                <a16:creationId xmlns:a16="http://schemas.microsoft.com/office/drawing/2014/main" xmlns="" id="{C13ABE35-F138-7470-993E-4648B4F62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93573"/>
            <a:ext cx="10905066" cy="50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00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0279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B4DF03-AC14-BA57-C5EC-86E579184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893573"/>
            <a:ext cx="10905066" cy="507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445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F3FE63-1DCD-8F6D-CA91-898925DB1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Npdes</a:t>
            </a:r>
            <a:r>
              <a:rPr lang="en-US" dirty="0"/>
              <a:t> permits</a:t>
            </a:r>
          </a:p>
        </p:txBody>
      </p:sp>
    </p:spTree>
    <p:extLst>
      <p:ext uri="{BB962C8B-B14F-4D97-AF65-F5344CB8AC3E}">
        <p14:creationId xmlns:p14="http://schemas.microsoft.com/office/powerpoint/2010/main" val="3581431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xmlns="" id="{6B25638D-3D06-41D1-8060-4D2707C60A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xmlns="" id="{8161BB1E-0062-4056-AB94-121EF614D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xmlns="" id="{8FBC01E2-D629-4319-B5CB-BFA461B8C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88AE82-ABC3-F212-9D64-08B7D340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729" y="4459039"/>
            <a:ext cx="8643011" cy="5515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/>
              <a:t>Where to find my </a:t>
            </a:r>
            <a:r>
              <a:rPr lang="en-US" dirty="0" err="1"/>
              <a:t>npdes</a:t>
            </a:r>
            <a:r>
              <a:rPr lang="en-US" dirty="0"/>
              <a:t> permit?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F55CA9-B6F2-96FE-E67A-A4814BB18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6729" y="5016709"/>
            <a:ext cx="8643009" cy="830606"/>
          </a:xfrm>
        </p:spPr>
        <p:txBody>
          <a:bodyPr vert="horz" lIns="91440" tIns="91440" rIns="91440" bIns="91440" rtlCol="0">
            <a:normAutofit/>
          </a:bodyPr>
          <a:lstStyle/>
          <a:p>
            <a:r>
              <a:rPr lang="en-US" sz="1600" cap="all" dirty="0"/>
              <a:t>http://www.epa.state.il.us/water/permits/pws-facilities/index.php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1A293B-1188-2265-1B6C-690CFDBDA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137" y="783622"/>
            <a:ext cx="8648601" cy="337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9EEBFA-9E6A-6B38-9687-C0EC27C7A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6729" y="4459039"/>
            <a:ext cx="8643011" cy="551528"/>
          </a:xfrm>
        </p:spPr>
        <p:txBody>
          <a:bodyPr>
            <a:normAutofit/>
          </a:bodyPr>
          <a:lstStyle/>
          <a:p>
            <a:r>
              <a:rPr lang="en-US" sz="3300"/>
              <a:t>Where do I find my ww npdes permit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73B6B21-D86E-F26E-7E2D-7E6BAB020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6729" y="5016709"/>
            <a:ext cx="8643011" cy="457219"/>
          </a:xfrm>
        </p:spPr>
        <p:txBody>
          <a:bodyPr>
            <a:normAutofit/>
          </a:bodyPr>
          <a:lstStyle/>
          <a:p>
            <a:r>
              <a:rPr lang="en-US" sz="1600"/>
              <a:t>https://external.epa.illinois.gov/DocumentExplorer/Attributes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500054-712F-C353-4DDB-C8AFCAE47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660" y="643992"/>
            <a:ext cx="7729555" cy="365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23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B25638D-3D06-41D1-8060-4D2707C60A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161BB1E-0062-4056-AB94-121EF614D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FBC01E2-D629-4319-B5CB-BFA461B8C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849355-037D-9711-3FBD-44F2A8375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8"/>
            <a:ext cx="2823919" cy="1959037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NPDES permits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A7F3A7D-1232-4BDE-ACB6-F7CDEF0668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EBC09455-A53B-4264-85C6-E119FCA7F0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1446D1B-DF15-4E6B-A24E-4148357B99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73D9643-4BC8-486D-8267-3577C8F084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56174" y="977099"/>
            <a:ext cx="6620836" cy="4137268"/>
          </a:xfrm>
          <a:prstGeom prst="rect">
            <a:avLst/>
          </a:prstGeom>
          <a:solidFill>
            <a:srgbClr val="FFFFFE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EA1165A-6465-D082-2D62-1E04F398F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18374" y="1474386"/>
            <a:ext cx="6282919" cy="315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47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A64152-DB98-3BA4-A088-9BD8B0A3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Npdes</a:t>
            </a:r>
            <a:r>
              <a:rPr lang="en-US" dirty="0"/>
              <a:t> permit basics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48C2154-3BC6-0AA1-9CB9-AC09D344C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8306" y="2059781"/>
            <a:ext cx="6276975" cy="3362325"/>
          </a:xfrm>
        </p:spPr>
      </p:pic>
    </p:spTree>
    <p:extLst>
      <p:ext uri="{BB962C8B-B14F-4D97-AF65-F5344CB8AC3E}">
        <p14:creationId xmlns:p14="http://schemas.microsoft.com/office/powerpoint/2010/main" val="1570705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795F95B6-9A99-93DF-80B4-FFCF1741EB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784" y="171450"/>
            <a:ext cx="3953406" cy="6515100"/>
          </a:xfrm>
          <a:prstGeom prst="rect">
            <a:avLst/>
          </a:prstGeom>
        </p:spPr>
      </p:pic>
      <p:graphicFrame>
        <p:nvGraphicFramePr>
          <p:cNvPr id="5" name="TextBox 1">
            <a:extLst>
              <a:ext uri="{FF2B5EF4-FFF2-40B4-BE49-F238E27FC236}">
                <a16:creationId xmlns:a16="http://schemas.microsoft.com/office/drawing/2014/main" xmlns="" id="{E3A14971-BFD7-3505-CD13-9C6CF422AC2B}"/>
              </a:ext>
            </a:extLst>
          </p:cNvPr>
          <p:cNvGraphicFramePr/>
          <p:nvPr/>
        </p:nvGraphicFramePr>
        <p:xfrm>
          <a:off x="207819" y="1302327"/>
          <a:ext cx="6151418" cy="4616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7357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FD1B96-03A8-01A3-64A1-B17200BE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Effluent limits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528E7F0-5D1E-A291-8767-E8FC4FAA9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5406" y="2078831"/>
            <a:ext cx="6962775" cy="3324225"/>
          </a:xfrm>
        </p:spPr>
      </p:pic>
    </p:spTree>
    <p:extLst>
      <p:ext uri="{BB962C8B-B14F-4D97-AF65-F5344CB8AC3E}">
        <p14:creationId xmlns:p14="http://schemas.microsoft.com/office/powerpoint/2010/main" val="2428468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17721-AEA4-6E50-E0AF-902376C5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dirty="0" err="1"/>
              <a:t>npdes</a:t>
            </a:r>
            <a:r>
              <a:rPr lang="en-US" dirty="0"/>
              <a:t> </a:t>
            </a:r>
            <a:r>
              <a:rPr lang="en-US" dirty="0" err="1"/>
              <a:t>requirments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60C2AFB-3F27-E58E-B1EE-FAEFECAA5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492" y="2016125"/>
            <a:ext cx="6256603" cy="3449638"/>
          </a:xfrm>
        </p:spPr>
      </p:pic>
    </p:spTree>
    <p:extLst>
      <p:ext uri="{BB962C8B-B14F-4D97-AF65-F5344CB8AC3E}">
        <p14:creationId xmlns:p14="http://schemas.microsoft.com/office/powerpoint/2010/main" val="18260648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51922C-6541-A852-3F6A-B25E60C11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 water act discharge prohibition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545ED09-20A1-4DBE-AB49-74AF012D8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1106" y="2069306"/>
            <a:ext cx="7191375" cy="3343275"/>
          </a:xfrm>
        </p:spPr>
      </p:pic>
    </p:spTree>
    <p:extLst>
      <p:ext uri="{BB962C8B-B14F-4D97-AF65-F5344CB8AC3E}">
        <p14:creationId xmlns:p14="http://schemas.microsoft.com/office/powerpoint/2010/main" val="3757503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2108A5-CE2C-4966-B863-66581E6E4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4DF22E0-9870-4CBF-AA3A-D710A9D8D9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348DA73-B56C-4BAB-9988-C048297EF4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06904-EC3A-1389-935E-50E9EB933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Classes of pollutants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xmlns="" id="{D522B6CB-E651-DB86-E95A-0BB54A618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1579" y="2015732"/>
            <a:ext cx="7460784" cy="34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152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87F474-3358-3041-4D37-6EA2646C3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WhO</a:t>
            </a:r>
            <a:r>
              <a:rPr lang="en-US" dirty="0"/>
              <a:t> needs an NPDES permit?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8CA502-5841-1590-CB4F-6C4C066B3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291215" cy="207135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/>
              <a:t>Water Treatment Plant Discharges </a:t>
            </a:r>
          </a:p>
          <a:p>
            <a:pPr algn="ctr"/>
            <a:r>
              <a:rPr lang="en-US"/>
              <a:t>259 IL water </a:t>
            </a:r>
            <a:r>
              <a:rPr lang="en-US" dirty="0"/>
              <a:t>plants </a:t>
            </a:r>
            <a:r>
              <a:rPr lang="en-US"/>
              <a:t>have permits</a:t>
            </a:r>
            <a:endParaRPr lang="en-US" dirty="0"/>
          </a:p>
          <a:p>
            <a:pPr algn="ctr"/>
            <a:r>
              <a:rPr lang="en-US" dirty="0"/>
              <a:t>Wastewater Treatment Plant Discharges</a:t>
            </a:r>
          </a:p>
          <a:p>
            <a:pPr algn="ctr"/>
            <a:r>
              <a:rPr lang="en-US" dirty="0"/>
              <a:t>Treated Industrial Effluent Discharges</a:t>
            </a:r>
          </a:p>
          <a:p>
            <a:pPr algn="ctr"/>
            <a:r>
              <a:rPr lang="en-US" dirty="0"/>
              <a:t>Storm Water Discharges</a:t>
            </a:r>
          </a:p>
        </p:txBody>
      </p:sp>
    </p:spTree>
    <p:extLst>
      <p:ext uri="{BB962C8B-B14F-4D97-AF65-F5344CB8AC3E}">
        <p14:creationId xmlns:p14="http://schemas.microsoft.com/office/powerpoint/2010/main" val="742340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B25638D-3D06-41D1-8060-4D2707C60A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161BB1E-0062-4056-AB94-121EF614D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FBC01E2-D629-4319-B5CB-BFA461B8C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BCDE4-A831-30D6-DB36-12682E07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8"/>
            <a:ext cx="2823919" cy="1959037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300"/>
              <a:t>Industrial/non-POTW facilities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A7F3A7D-1232-4BDE-ACB6-F7CDEF0668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EBC09455-A53B-4264-85C6-E119FCA7F0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1446D1B-DF15-4E6B-A24E-4148357B99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19">
            <a:extLst>
              <a:ext uri="{FF2B5EF4-FFF2-40B4-BE49-F238E27FC236}">
                <a16:creationId xmlns:a16="http://schemas.microsoft.com/office/drawing/2014/main" xmlns="" id="{773D9643-4BC8-486D-8267-3577C8F084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56174" y="977099"/>
            <a:ext cx="6620836" cy="4137268"/>
          </a:xfrm>
          <a:prstGeom prst="rect">
            <a:avLst/>
          </a:prstGeom>
          <a:solidFill>
            <a:srgbClr val="FFFFFE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8D2C83A-33B4-2BD2-F4B9-171B874D6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18374" y="1706457"/>
            <a:ext cx="6282919" cy="268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91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30B326A-C054-4820-AFCA-FCB009ABC6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265DFC7-1B2A-4A32-9C43-C48EA6FF61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53B328C-A402-44DE-AABB-9BFBB6617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525E0C-13E3-29EE-2F83-3EEFF0810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8"/>
            <a:ext cx="2823919" cy="1959037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What is in a </a:t>
            </a:r>
            <a:r>
              <a:rPr lang="en-US" sz="3600" dirty="0" err="1"/>
              <a:t>npdes</a:t>
            </a:r>
            <a:r>
              <a:rPr lang="en-US" sz="3600" dirty="0"/>
              <a:t> permit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8AB872E-6C1A-4C0B-A53E-C32072839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910F639-6B0E-4BF7-82EC-9CDBD34C2EA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A15CCB3E-2561-4C96-BE5B-19662F5857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43DB56F-DD29-188B-021D-0F0775E59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047" r="105" b="2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1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B25638D-3D06-41D1-8060-4D2707C60A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161BB1E-0062-4056-AB94-121EF614D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FBC01E2-D629-4319-B5CB-BFA461B8C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F6FDC6-F69F-2AA1-1ACE-72EAF770D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8"/>
            <a:ext cx="2823919" cy="1959037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 dirty="0"/>
              <a:t>Cover page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A7F3A7D-1232-4BDE-ACB6-F7CDEF0668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EBC09455-A53B-4264-85C6-E119FCA7F0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1446D1B-DF15-4E6B-A24E-4148357B99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73D9643-4BC8-486D-8267-3577C8F084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56174" y="977099"/>
            <a:ext cx="6620836" cy="4137268"/>
          </a:xfrm>
          <a:prstGeom prst="rect">
            <a:avLst/>
          </a:prstGeom>
          <a:solidFill>
            <a:srgbClr val="FFFFFE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D0AF2F5-C4C9-C59E-F1C9-A4F347E80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80651" y="1116345"/>
            <a:ext cx="4758365" cy="38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358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>
            <a:extLst>
              <a:ext uri="{FF2B5EF4-FFF2-40B4-BE49-F238E27FC236}">
                <a16:creationId xmlns:a16="http://schemas.microsoft.com/office/drawing/2014/main" xmlns="" id="{C72108A5-CE2C-4966-B863-66581E6E4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11">
            <a:extLst>
              <a:ext uri="{FF2B5EF4-FFF2-40B4-BE49-F238E27FC236}">
                <a16:creationId xmlns:a16="http://schemas.microsoft.com/office/drawing/2014/main" xmlns="" id="{34DF22E0-9870-4CBF-AA3A-D710A9D8D9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22" name="Straight Connector 13">
            <a:extLst>
              <a:ext uri="{FF2B5EF4-FFF2-40B4-BE49-F238E27FC236}">
                <a16:creationId xmlns:a16="http://schemas.microsoft.com/office/drawing/2014/main" xmlns="" id="{4348DA73-B56C-4BAB-9988-C048297EF4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521FF0-E3A1-1CF6-080B-2ADEADEA3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51" y="1474970"/>
            <a:ext cx="2821967" cy="3144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Effluent limits</a:t>
            </a:r>
            <a:endParaRPr lang="en-US" dirty="0"/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xmlns="" id="{A030695F-0E8E-4F69-B37A-CE03576941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24" name="Rectangle 16">
              <a:extLst>
                <a:ext uri="{FF2B5EF4-FFF2-40B4-BE49-F238E27FC236}">
                  <a16:creationId xmlns:a16="http://schemas.microsoft.com/office/drawing/2014/main" xmlns="" id="{A62A6FA0-70FF-4F15-8E7B-F11ACE2190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7">
              <a:extLst>
                <a:ext uri="{FF2B5EF4-FFF2-40B4-BE49-F238E27FC236}">
                  <a16:creationId xmlns:a16="http://schemas.microsoft.com/office/drawing/2014/main" xmlns="" id="{F2D33F68-4D69-490D-8818-8E439F7C8B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443DA11-079B-BF89-272A-38A7735B2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736892" y="929390"/>
            <a:ext cx="6130977" cy="421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986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E1CCD7-F918-EFCC-0F25-5A89162F9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Influent limits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871A0D9-5F8B-F87D-A7C6-98F48028E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449" y="1693889"/>
            <a:ext cx="10613036" cy="4359592"/>
          </a:xfrm>
        </p:spPr>
      </p:pic>
    </p:spTree>
    <p:extLst>
      <p:ext uri="{BB962C8B-B14F-4D97-AF65-F5344CB8AC3E}">
        <p14:creationId xmlns:p14="http://schemas.microsoft.com/office/powerpoint/2010/main" val="345482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1E0E29D-1E06-BCB4-488B-17CB4A787B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72557" y="2306472"/>
            <a:ext cx="3638348" cy="3814295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7451C6DF-0560-CFF9-6E02-31CF6B797C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4750" y="2497540"/>
            <a:ext cx="4487863" cy="223823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5FA7CA87-2704-5787-37EA-D7162F3B9D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9388" y="804863"/>
            <a:ext cx="9293225" cy="10588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chemeClr val="tx2"/>
                </a:solidFill>
                <a:latin typeface="+mj-lt"/>
              </a:rPr>
              <a:t>Region 6 – Collinsville Regional Office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CCF2000-8F49-50E9-DB36-01712184C140}"/>
              </a:ext>
            </a:extLst>
          </p:cNvPr>
          <p:cNvSpPr txBox="1"/>
          <p:nvPr/>
        </p:nvSpPr>
        <p:spPr>
          <a:xfrm>
            <a:off x="5559972" y="4735772"/>
            <a:ext cx="614980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/>
            <a:r>
              <a:rPr lang="en-US" sz="2800" dirty="0">
                <a:solidFill>
                  <a:srgbClr val="44546A"/>
                </a:solidFill>
                <a:latin typeface="Calibri Light" panose="020F0302020204030204"/>
              </a:rPr>
              <a:t>   1101 Eastport Plaza Drive, Suite 100</a:t>
            </a:r>
            <a:endParaRPr lang="en-US" dirty="0">
              <a:solidFill>
                <a:srgbClr val="44546A"/>
              </a:solidFill>
              <a:latin typeface="Calibri" panose="020F0502020204030204"/>
            </a:endParaRPr>
          </a:p>
          <a:p>
            <a:pPr defTabSz="914400"/>
            <a:r>
              <a:rPr lang="en-US" sz="2800" dirty="0">
                <a:solidFill>
                  <a:srgbClr val="44546A"/>
                </a:solidFill>
                <a:latin typeface="Calibri Light" panose="020F0302020204030204"/>
              </a:rPr>
              <a:t>          Collinsville, Illinois 62234</a:t>
            </a:r>
            <a:endParaRPr lang="en-US" sz="2800" dirty="0">
              <a:solidFill>
                <a:srgbClr val="44546A"/>
              </a:solidFill>
              <a:latin typeface="Calibri Light" panose="020F0302020204030204"/>
              <a:cs typeface="Calibri Light"/>
            </a:endParaRPr>
          </a:p>
          <a:p>
            <a:pPr defTabSz="914400"/>
            <a:r>
              <a:rPr lang="en-US" sz="2800" dirty="0">
                <a:solidFill>
                  <a:srgbClr val="44546A"/>
                </a:solidFill>
                <a:latin typeface="Calibri Light" panose="020F0302020204030204"/>
              </a:rPr>
              <a:t>                (618) 346-5120</a:t>
            </a:r>
            <a:endParaRPr lang="en-US" sz="2800" dirty="0">
              <a:solidFill>
                <a:srgbClr val="44546A"/>
              </a:solidFill>
              <a:latin typeface="Calibri Light" panose="020F0302020204030204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669881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0D9423-C41B-B35C-C390-985B4BFD2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conditions</a:t>
            </a:r>
          </a:p>
        </p:txBody>
      </p:sp>
    </p:spTree>
    <p:extLst>
      <p:ext uri="{BB962C8B-B14F-4D97-AF65-F5344CB8AC3E}">
        <p14:creationId xmlns:p14="http://schemas.microsoft.com/office/powerpoint/2010/main" val="1959332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2AB6FE-8C82-00A0-9D20-04E6D0CA2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641" y="643467"/>
            <a:ext cx="725871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14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8D9422-4E7B-2FD3-7AFC-DB8E84597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16364"/>
            <a:ext cx="10905066" cy="54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18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709A09-F197-1DCB-789B-A46F5E460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424" y="643467"/>
            <a:ext cx="723515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430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F55E12-791B-4D9B-B8ED-74FDE31BA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80" y="643467"/>
            <a:ext cx="781904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413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D4D41E-353C-177C-B543-66EA08D74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08" y="643467"/>
            <a:ext cx="894912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214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4C4C78-984A-EBC0-B154-D0C3E286A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849" y="1424067"/>
            <a:ext cx="9203961" cy="322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4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F08946-F708-020C-E3C3-E8C48BC80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316" y="643467"/>
            <a:ext cx="810336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448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xmlns="" id="{139B320E-5B34-8E09-A1CB-511F63385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15" y="643467"/>
            <a:ext cx="1087037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911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A5F215-A08B-E4A0-0DF2-FF7E90AF7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960" y="643467"/>
            <a:ext cx="557114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49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7056980-7234-619B-9051-C42E0B6EA8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9051" y="2392363"/>
            <a:ext cx="3682436" cy="366077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C389FAB2-AC4B-CDE6-E7E6-CB0577D1E3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9388" y="804862"/>
            <a:ext cx="9293406" cy="15881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chemeClr val="tx2"/>
                </a:solidFill>
                <a:latin typeface="+mj-lt"/>
              </a:rPr>
              <a:t>Region 7 – Marion Regional Office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C8A698-1FA1-3EF0-04CF-1D0A86BFA290}"/>
              </a:ext>
            </a:extLst>
          </p:cNvPr>
          <p:cNvSpPr txBox="1"/>
          <p:nvPr/>
        </p:nvSpPr>
        <p:spPr>
          <a:xfrm>
            <a:off x="1678675" y="4339989"/>
            <a:ext cx="4039737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/>
            <a:r>
              <a:rPr lang="en-US" sz="2800" dirty="0">
                <a:solidFill>
                  <a:srgbClr val="44546A"/>
                </a:solidFill>
                <a:latin typeface="Calibri Light" panose="020F0302020204030204"/>
              </a:rPr>
              <a:t>2309 W Main Street</a:t>
            </a:r>
            <a:endParaRPr lang="en-US" dirty="0">
              <a:solidFill>
                <a:srgbClr val="44546A"/>
              </a:solidFill>
              <a:latin typeface="Calibri" panose="020F0502020204030204"/>
              <a:cs typeface="Calibri" panose="020F0502020204030204"/>
            </a:endParaRPr>
          </a:p>
          <a:p>
            <a:pPr defTabSz="914400"/>
            <a:r>
              <a:rPr lang="en-US" sz="2800" dirty="0">
                <a:solidFill>
                  <a:srgbClr val="44546A"/>
                </a:solidFill>
                <a:latin typeface="Calibri Light" panose="020F0302020204030204"/>
              </a:rPr>
              <a:t>Marion, Illinois 62959</a:t>
            </a:r>
            <a:endParaRPr lang="en-US" sz="2800" dirty="0">
              <a:solidFill>
                <a:srgbClr val="44546A"/>
              </a:solidFill>
              <a:latin typeface="Calibri Light" panose="020F0302020204030204"/>
              <a:cs typeface="Calibri Light"/>
            </a:endParaRPr>
          </a:p>
          <a:p>
            <a:pPr defTabSz="914400"/>
            <a:r>
              <a:rPr lang="en-US" sz="2800" dirty="0">
                <a:solidFill>
                  <a:srgbClr val="44546A"/>
                </a:solidFill>
                <a:latin typeface="Calibri Light" panose="020F0302020204030204"/>
              </a:rPr>
              <a:t>(618) 993-7200</a:t>
            </a:r>
            <a:endParaRPr lang="en-US" sz="2800" dirty="0">
              <a:solidFill>
                <a:srgbClr val="44546A"/>
              </a:solidFill>
              <a:latin typeface="Calibri Light" panose="020F0302020204030204"/>
              <a:cs typeface="Calibri Light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8A8685F1-DB09-29DD-36E3-47A9FE547D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47800" y="2392363"/>
            <a:ext cx="4810125" cy="158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971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E06212-AC02-F1DD-50C2-8403E5849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015" y="643467"/>
            <a:ext cx="669197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298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9E946F-9761-480D-3E8C-5B4C343FD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88881"/>
            <a:ext cx="10905066" cy="42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598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0FDE2CE1-BEED-3896-70D0-F75A09DB0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015" y="643467"/>
            <a:ext cx="669197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608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178842-EC51-BF76-077A-FFF916FC7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008" y="643467"/>
            <a:ext cx="64779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05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FD86DA-067C-38AE-B179-FA3014B55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conditions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F67C52-8C52-AF7E-4494-78990C48A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423" y="4773405"/>
            <a:ext cx="8643154" cy="45719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235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photo of a document&#10;&#10;Description automatically generated with low confidence">
            <a:extLst>
              <a:ext uri="{FF2B5EF4-FFF2-40B4-BE49-F238E27FC236}">
                <a16:creationId xmlns:a16="http://schemas.microsoft.com/office/drawing/2014/main" xmlns="" id="{76764CC0-5294-2356-4661-93DB55968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015" y="643467"/>
            <a:ext cx="669197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880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FD4AC3-CBC8-FF9A-88EE-9ADA68B83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95" y="643467"/>
            <a:ext cx="740341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997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FEFC54-8BAF-0129-271B-A193CBC9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Drinking water Plant </a:t>
            </a:r>
            <a:r>
              <a:rPr lang="en-US" dirty="0" err="1"/>
              <a:t>Npdes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6746E18-2EEA-FFEB-728D-C99502151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216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72108A5-CE2C-4966-B863-66581E6E4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4DF22E0-9870-4CBF-AA3A-D710A9D8D9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348DA73-B56C-4BAB-9988-C048297EF4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82543E-D69D-E2E5-615D-BF557721A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51" y="1474970"/>
            <a:ext cx="2821967" cy="3144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Water Supply Industry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030695F-0E8E-4F69-B37A-CE03576941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A62A6FA0-70FF-4F15-8E7B-F11ACE2190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F2D33F68-4D69-490D-8818-8E439F7C8B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Chart&#10;&#10;Description automatically generated with low confidence">
            <a:extLst>
              <a:ext uri="{FF2B5EF4-FFF2-40B4-BE49-F238E27FC236}">
                <a16:creationId xmlns:a16="http://schemas.microsoft.com/office/drawing/2014/main" xmlns="" id="{37DEA3C7-9E31-DB19-97D7-2BE763422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18374" y="1761433"/>
            <a:ext cx="6282919" cy="257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696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A75E5-E8C9-AEB1-A064-83ACE7080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Tons of pollutants Reported From </a:t>
            </a:r>
            <a:br>
              <a:rPr lang="en-US" dirty="0"/>
            </a:br>
            <a:r>
              <a:rPr lang="en-US" dirty="0"/>
              <a:t>Drinking Water treatment systems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2B51DAE-E3F3-DD4E-C403-03C181DA6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3297" y="2016125"/>
            <a:ext cx="6346994" cy="3449638"/>
          </a:xfrm>
        </p:spPr>
      </p:pic>
    </p:spTree>
    <p:extLst>
      <p:ext uri="{BB962C8B-B14F-4D97-AF65-F5344CB8AC3E}">
        <p14:creationId xmlns:p14="http://schemas.microsoft.com/office/powerpoint/2010/main" val="1839031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7A9CB8-8DF8-38A3-83AF-50566E173D9A}"/>
              </a:ext>
            </a:extLst>
          </p:cNvPr>
          <p:cNvSpPr txBox="1"/>
          <p:nvPr/>
        </p:nvSpPr>
        <p:spPr>
          <a:xfrm>
            <a:off x="495300" y="457200"/>
            <a:ext cx="1073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2"/>
                </a:solidFill>
                <a:latin typeface="+mj-lt"/>
              </a:rPr>
              <a:t>Region 3 – Peoria Regional Office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xmlns="" id="{33799AEF-22AD-B93B-F0F3-69E30C51A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702" y="1562556"/>
            <a:ext cx="5444448" cy="4848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7DD337-321D-3ECC-640C-C3F4D079C462}"/>
              </a:ext>
            </a:extLst>
          </p:cNvPr>
          <p:cNvSpPr txBox="1"/>
          <p:nvPr/>
        </p:nvSpPr>
        <p:spPr>
          <a:xfrm>
            <a:off x="495299" y="1638300"/>
            <a:ext cx="5991901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Paul Jungles – Paul.Jungles@illinois.gov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Ben Neuendorf – Benjamin.Neuendorf@illinois.gov</a:t>
            </a:r>
            <a:endParaRPr lang="en-US" sz="2000" dirty="0">
              <a:solidFill>
                <a:schemeClr val="tx2"/>
              </a:solidFill>
              <a:latin typeface="+mj-lt"/>
              <a:cs typeface="Calibri Ligh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Kyle Phelps – Kyle.Phelps@illinois.gov</a:t>
            </a:r>
            <a:endParaRPr lang="en-US" sz="2000" dirty="0">
              <a:solidFill>
                <a:schemeClr val="tx2"/>
              </a:solidFill>
              <a:ea typeface="+mn-lt"/>
              <a:cs typeface="+mn-lt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US" sz="2000" dirty="0">
              <a:ea typeface="+mn-lt"/>
              <a:cs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Shannon Soucie – Shannon.Soucie@illinois.gov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2BBB4D-C2E6-36DA-B8BF-E63AF8C0710B}"/>
              </a:ext>
            </a:extLst>
          </p:cNvPr>
          <p:cNvSpPr txBox="1"/>
          <p:nvPr/>
        </p:nvSpPr>
        <p:spPr>
          <a:xfrm>
            <a:off x="558800" y="4377128"/>
            <a:ext cx="59919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412 SW Washington Street, Suite D</a:t>
            </a:r>
          </a:p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Peoria, Illinois 61602</a:t>
            </a:r>
          </a:p>
          <a:p>
            <a:endParaRPr lang="en-US" sz="2800" dirty="0">
              <a:solidFill>
                <a:schemeClr val="tx2"/>
              </a:solidFill>
              <a:latin typeface="+mj-lt"/>
            </a:endParaRPr>
          </a:p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(309) 671-3022</a:t>
            </a:r>
          </a:p>
        </p:txBody>
      </p:sp>
    </p:spTree>
    <p:extLst>
      <p:ext uri="{BB962C8B-B14F-4D97-AF65-F5344CB8AC3E}">
        <p14:creationId xmlns:p14="http://schemas.microsoft.com/office/powerpoint/2010/main" val="352854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375390-4150-C76A-7AC8-D8E5B943E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Pollution from drinking water treatment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4616FD9D-EEC5-D47D-1962-658D25B0B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3173" y="2016125"/>
            <a:ext cx="5687241" cy="3449638"/>
          </a:xfrm>
        </p:spPr>
      </p:pic>
    </p:spTree>
    <p:extLst>
      <p:ext uri="{BB962C8B-B14F-4D97-AF65-F5344CB8AC3E}">
        <p14:creationId xmlns:p14="http://schemas.microsoft.com/office/powerpoint/2010/main" val="37385615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8AB70B-F051-8B85-CEA5-6DEF8EC26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Pollutants from drinking water treatment based on # of exceedances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37226BF-DA74-BAAC-BE4C-D5420D651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5070" y="2016125"/>
            <a:ext cx="5923447" cy="3449638"/>
          </a:xfrm>
        </p:spPr>
      </p:pic>
    </p:spTree>
    <p:extLst>
      <p:ext uri="{BB962C8B-B14F-4D97-AF65-F5344CB8AC3E}">
        <p14:creationId xmlns:p14="http://schemas.microsoft.com/office/powerpoint/2010/main" val="39051418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802205-3593-6E0D-2D29-1C87CB855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0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464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A2A8A5-F072-2FD5-D241-3EA07C16A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 water act discharge prohibition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0470587-C619-5C7B-1CD9-1A9A40A7FC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9231" y="2064544"/>
            <a:ext cx="6715125" cy="3352800"/>
          </a:xfrm>
        </p:spPr>
      </p:pic>
    </p:spTree>
    <p:extLst>
      <p:ext uri="{BB962C8B-B14F-4D97-AF65-F5344CB8AC3E}">
        <p14:creationId xmlns:p14="http://schemas.microsoft.com/office/powerpoint/2010/main" val="24962295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B25638D-3D06-41D1-8060-4D2707C60AE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161BB1E-0062-4056-AB94-121EF614D5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8FBC01E2-D629-4319-B5CB-BFA461B8C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5C575-6C47-7376-74FF-FBACBB076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8"/>
            <a:ext cx="2823919" cy="1959037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2500" dirty="0"/>
              <a:t>National recommended criteria for aquatic life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A7F3A7D-1232-4BDE-ACB6-F7CDEF0668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EBC09455-A53B-4264-85C6-E119FCA7F0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81446D1B-DF15-4E6B-A24E-4148357B99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773D9643-4BC8-486D-8267-3577C8F084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56174" y="977099"/>
            <a:ext cx="6620836" cy="4137268"/>
          </a:xfrm>
          <a:prstGeom prst="rect">
            <a:avLst/>
          </a:prstGeom>
          <a:solidFill>
            <a:srgbClr val="FFFFFE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7C241BD-49D8-9F2F-B6C4-7E925D3C0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18374" y="1227385"/>
            <a:ext cx="6282919" cy="36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258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657A58-B4EF-3C54-C28D-E5D05D832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 to reduce discharge pollutants?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8966D8-D397-7D88-C9B3-A03179283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101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2108A5-CE2C-4966-B863-66581E6E4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4DF22E0-9870-4CBF-AA3A-D710A9D8D9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348DA73-B56C-4BAB-9988-C048297EF4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738D3D-80DA-F84F-3B00-521B3ADD6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51" y="1474970"/>
            <a:ext cx="2821967" cy="3144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Source controls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030695F-0E8E-4F69-B37A-CE03576941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2A6FA0-70FF-4F15-8E7B-F11ACE2190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2D33F68-4D69-490D-8818-8E439F7C8B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C42C8C7-C81A-CC6E-95F4-FF7A767DB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18374" y="1380809"/>
            <a:ext cx="6282919" cy="333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451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2108A5-CE2C-4966-B863-66581E6E4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4DF22E0-9870-4CBF-AA3A-D710A9D8D9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348DA73-B56C-4BAB-9988-C048297EF4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76BE30-FB13-BE27-DE6D-DB950567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51" y="1474970"/>
            <a:ext cx="2821967" cy="3144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Treatment systems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030695F-0E8E-4F69-B37A-CE03576941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2A6FA0-70FF-4F15-8E7B-F11ACE2190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2D33F68-4D69-490D-8818-8E439F7C8B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7211516F-F13C-069B-9ABC-53EC7B302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18374" y="1172409"/>
            <a:ext cx="6282919" cy="37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161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837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6D89D1-9885-153B-E98E-4BF5465F6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997" y="643467"/>
            <a:ext cx="905405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158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2108A5-CE2C-4966-B863-66581E6E48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4DF22E0-9870-4CBF-AA3A-D710A9D8D9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348DA73-B56C-4BAB-9988-C048297EF4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B9517-F018-28B3-3875-AB10DA0B3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51" y="1474970"/>
            <a:ext cx="2821967" cy="314491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/>
              <a:t>dechlorination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030695F-0E8E-4F69-B37A-CE03576941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979389" y="482171"/>
            <a:ext cx="7560115" cy="5149101"/>
            <a:chOff x="3979389" y="482171"/>
            <a:chExt cx="7560115" cy="514910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2A6FA0-70FF-4F15-8E7B-F11ACE2190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79389" y="482171"/>
              <a:ext cx="7560115" cy="5149101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F2D33F68-4D69-490D-8818-8E439F7C8B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292448" y="812507"/>
              <a:ext cx="692827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5037C8E-D47F-7DDC-54B5-AB9F97644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618374" y="1258799"/>
            <a:ext cx="6282919" cy="35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43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4244669-00C2-B1B4-2A8F-D6D2AC3CAB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561492" y="2011363"/>
            <a:ext cx="2260479" cy="34480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51AC609A-68A9-5829-E8E3-351D2C5F42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7331" y="195262"/>
            <a:ext cx="9293406" cy="15881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chemeClr val="tx2"/>
                </a:solidFill>
                <a:latin typeface="+mj-lt"/>
              </a:rPr>
              <a:t>Region 4 – Champaign Regional Office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6EAFCBD4-9716-DE4F-12A8-A368C215DE3C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6254750" y="2017713"/>
            <a:ext cx="4487863" cy="16654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Jeff Holste, Lead Worker – Jeffrey.Holste@illinois.gov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+mj-lt"/>
              </a:rPr>
              <a:t>Darwin Fields – Darwin.Fields@illinois.gov</a:t>
            </a:r>
            <a:endParaRPr lang="en-US" sz="2000" dirty="0">
              <a:solidFill>
                <a:schemeClr val="tx2"/>
              </a:solidFill>
              <a:latin typeface="+mj-lt"/>
              <a:cs typeface="Calibri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9F0C5E-486C-DA67-C3ED-0EF1DFDC0DFC}"/>
              </a:ext>
            </a:extLst>
          </p:cNvPr>
          <p:cNvSpPr txBox="1"/>
          <p:nvPr/>
        </p:nvSpPr>
        <p:spPr>
          <a:xfrm>
            <a:off x="5419836" y="3576032"/>
            <a:ext cx="6047640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dirty="0">
              <a:solidFill>
                <a:schemeClr val="tx2"/>
              </a:solidFill>
              <a:latin typeface="+mj-lt"/>
            </a:endParaRPr>
          </a:p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2125 S First Street</a:t>
            </a:r>
          </a:p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Champaign, Illinois 61820</a:t>
            </a:r>
            <a:endParaRPr lang="en-US" sz="2800" dirty="0">
              <a:solidFill>
                <a:schemeClr val="tx2"/>
              </a:solidFill>
              <a:latin typeface="+mj-lt"/>
              <a:cs typeface="Calibri Light"/>
            </a:endParaRPr>
          </a:p>
          <a:p>
            <a:endParaRPr lang="en-US" sz="2800" dirty="0">
              <a:solidFill>
                <a:schemeClr val="tx2"/>
              </a:solidFill>
              <a:latin typeface="+mj-lt"/>
            </a:endParaRPr>
          </a:p>
          <a:p>
            <a:r>
              <a:rPr lang="en-US" sz="2800" dirty="0">
                <a:solidFill>
                  <a:schemeClr val="tx2"/>
                </a:solidFill>
                <a:latin typeface="+mj-lt"/>
              </a:rPr>
              <a:t>(217) 278-5800</a:t>
            </a:r>
            <a:endParaRPr lang="en-US" sz="2800" dirty="0">
              <a:solidFill>
                <a:schemeClr val="tx2"/>
              </a:solidFill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55119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BA3096-DE23-69CD-26B7-1F537C83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FDE87FE-F966-E561-1DB1-AC6DCCE4C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Sand Filters</a:t>
            </a:r>
          </a:p>
          <a:p>
            <a:r>
              <a:rPr lang="en-US" dirty="0"/>
              <a:t>Lagoons</a:t>
            </a:r>
          </a:p>
          <a:p>
            <a:r>
              <a:rPr lang="en-US" dirty="0"/>
              <a:t>Clarifiers</a:t>
            </a:r>
          </a:p>
          <a:p>
            <a:r>
              <a:rPr lang="en-US" dirty="0"/>
              <a:t>Thickeners</a:t>
            </a:r>
          </a:p>
          <a:p>
            <a:r>
              <a:rPr lang="en-US" dirty="0"/>
              <a:t>Filter Press</a:t>
            </a:r>
          </a:p>
        </p:txBody>
      </p:sp>
    </p:spTree>
    <p:extLst>
      <p:ext uri="{BB962C8B-B14F-4D97-AF65-F5344CB8AC3E}">
        <p14:creationId xmlns:p14="http://schemas.microsoft.com/office/powerpoint/2010/main" val="390464455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01A18B-128C-1E26-F825-CCB3D7852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options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1BCD88B-C1AB-537C-D01F-D1C368C63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3741" y="2016125"/>
            <a:ext cx="6446106" cy="3449638"/>
          </a:xfrm>
        </p:spPr>
      </p:pic>
    </p:spTree>
    <p:extLst>
      <p:ext uri="{BB962C8B-B14F-4D97-AF65-F5344CB8AC3E}">
        <p14:creationId xmlns:p14="http://schemas.microsoft.com/office/powerpoint/2010/main" val="8214134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704445-AEBB-819E-4612-BD65D0B05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55C80D-8776-A55B-C269-5B659CB40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NPDES Regulations</a:t>
            </a:r>
          </a:p>
        </p:txBody>
      </p:sp>
    </p:spTree>
    <p:extLst>
      <p:ext uri="{BB962C8B-B14F-4D97-AF65-F5344CB8AC3E}">
        <p14:creationId xmlns:p14="http://schemas.microsoft.com/office/powerpoint/2010/main" val="36330434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C980523C-2C8E-3A3F-D014-8FA791676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804863"/>
            <a:ext cx="9291638" cy="1049337"/>
          </a:xfrm>
        </p:spPr>
        <p:txBody>
          <a:bodyPr/>
          <a:lstStyle/>
          <a:p>
            <a:r>
              <a:rPr lang="en-US" dirty="0"/>
              <a:t>Nutrient Standards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9DC2FCA-95E4-124D-1D9F-DE61E3188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975" y="2016125"/>
            <a:ext cx="9291638" cy="3449638"/>
          </a:xfrm>
        </p:spPr>
        <p:txBody>
          <a:bodyPr>
            <a:normAutofit fontScale="85000" lnSpcReduction="10000"/>
          </a:bodyPr>
          <a:lstStyle/>
          <a:p>
            <a:pPr marL="347663" indent="-347663"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USEPA approach is to establish a WQS and then regulate all facilities with a Water Quality Based Effluent Limit</a:t>
            </a:r>
          </a:p>
          <a:p>
            <a:pPr marL="347663" indent="-347663"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However, because Illinois has been unable to develop a numeric water quality standard for P in streams, USEPA has taken the approach that IEPA must regulate using the narrative WQS that prohibits excess algae growth</a:t>
            </a:r>
          </a:p>
          <a:p>
            <a:pPr marL="347663" indent="-347663"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Segments listed as algae or plant impaired = violation of narrative standard</a:t>
            </a:r>
          </a:p>
          <a:p>
            <a:pPr marL="576263" lvl="1" indent="-228600">
              <a:buFont typeface="Wingdings" panose="05000000000000000000" pitchFamily="2" charset="2"/>
              <a:buChar char="§"/>
            </a:pP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Impairment is based on a visual observation of excess algae or plants + poor aquatic life</a:t>
            </a:r>
          </a:p>
          <a:p>
            <a:pPr marL="301943" indent="-228600">
              <a:buFont typeface="Wingdings" panose="05000000000000000000" pitchFamily="2" charset="2"/>
              <a:buChar char="§"/>
            </a:pPr>
            <a:r>
              <a:rPr lang="en-US" alt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DO impairment that is indicative of excess algae</a:t>
            </a:r>
          </a:p>
        </p:txBody>
      </p:sp>
    </p:spTree>
    <p:extLst>
      <p:ext uri="{BB962C8B-B14F-4D97-AF65-F5344CB8AC3E}">
        <p14:creationId xmlns:p14="http://schemas.microsoft.com/office/powerpoint/2010/main" val="549404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2C8FE87-91BB-092B-2880-036782803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804863"/>
            <a:ext cx="9291638" cy="104933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Nutrient Standards 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(cont.)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23947CBD-01D1-55E7-E79D-6E4153380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975" y="2016125"/>
            <a:ext cx="9291638" cy="3449638"/>
          </a:xfrm>
        </p:spPr>
        <p:txBody>
          <a:bodyPr>
            <a:normAutofit fontScale="92500" lnSpcReduction="10000"/>
          </a:bodyPr>
          <a:lstStyle/>
          <a:p>
            <a:pPr marL="347663" indent="-347663"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USEPA has written IEPA letters insisting that we regulate </a:t>
            </a:r>
            <a:b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 immediately where violations of the existing narrative standard exist</a:t>
            </a:r>
          </a:p>
          <a:p>
            <a:pPr marL="347663" indent="-347663"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a result of this push from USEPA, and existing effluent standards for P, 60% of major municipal treatment plants have, or will have, a 1 mg/L P limit.  This represents 80% of the design average flow</a:t>
            </a:r>
          </a:p>
          <a:p>
            <a:pPr marL="347663" indent="-347663"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IEPA now has a two-pronged obligation: </a:t>
            </a:r>
          </a:p>
          <a:p>
            <a:pPr marL="576263" lvl="1" indent="-228600"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Regulate P now where downstream algae/plants are a problem</a:t>
            </a:r>
          </a:p>
          <a:p>
            <a:pPr marL="576263" lvl="1" indent="-228600"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Formulate regulations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119481409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3B69F10-A9B9-B3D8-9984-779453A91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055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xmlns="" id="{F1176DA6-4BBF-42A4-9C94-E6613CCD6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xmlns="" id="{99AAB0AE-172B-4FB4-80C2-86CD6B8242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0E72E0-2A23-520A-03C0-54629A204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346" y="643467"/>
            <a:ext cx="814530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2616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1AE8D9EF-85E0-6456-EB2B-620A2FAC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804863"/>
            <a:ext cx="9291638" cy="104933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Who gets Nutrient Limits? (Current)</a:t>
            </a:r>
            <a:endParaRPr lang="en-US" sz="4000" dirty="0">
              <a:latin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1EB6249F-22CA-2A46-69F3-81BA963BB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975" y="2016125"/>
            <a:ext cx="9291638" cy="344963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ClrTx/>
              <a:buFont typeface="+mj-lt"/>
              <a:buAutoNum type="arabicPeriod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Major municipal facilities (1.0 MGD) and those with a phosphorus effluent load of 25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/day who are expanding</a:t>
            </a:r>
          </a:p>
          <a:p>
            <a:pPr marL="858838" lvl="1" indent="-342900"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Phosphorus Limit of 1.0 mg/L</a:t>
            </a:r>
          </a:p>
          <a:p>
            <a:pPr marL="858838" lvl="1" indent="-342900"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Nitrogen removal, unless it is not affordable.  They will then have a goal of total nitrogen</a:t>
            </a:r>
          </a:p>
          <a:p>
            <a:pPr marL="514350" indent="-514350">
              <a:buClrTx/>
              <a:buFont typeface="+mj-lt"/>
              <a:buAutoNum type="arabicPeriod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Minor facilities who are expanding</a:t>
            </a:r>
          </a:p>
          <a:p>
            <a:pPr marL="858838" lvl="1" indent="-342900"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Phosphorus and nitrogen removal, unless it is not affordable based on the “Interim Economic Guidance for Water Quality Standards” (EPA-823-B-95-002)</a:t>
            </a:r>
          </a:p>
          <a:p>
            <a:pPr marL="514350" indent="-514350">
              <a:buClrTx/>
              <a:buFont typeface="+mj-lt"/>
              <a:buAutoNum type="arabicPeriod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Discharge to or upstream of algae impaired waters and possibly D.O. impaired waters</a:t>
            </a:r>
          </a:p>
          <a:p>
            <a:pPr marL="514350" indent="-514350">
              <a:buClrTx/>
              <a:buFont typeface="+mj-lt"/>
              <a:buAutoNum type="arabicPeriod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watershed has had a TMDL completed and the NPDES permit is being renewed</a:t>
            </a:r>
          </a:p>
        </p:txBody>
      </p:sp>
    </p:spTree>
    <p:extLst>
      <p:ext uri="{BB962C8B-B14F-4D97-AF65-F5344CB8AC3E}">
        <p14:creationId xmlns:p14="http://schemas.microsoft.com/office/powerpoint/2010/main" val="4472916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9663C92-81CA-46B1-B5AE-F46DF8D7E7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49D3543-8D0A-40E1-9AF0-8F6CA1B45A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3DEAED4-B139-47BA-8465-055B31546B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 up of a baby looking at the camera&#10;&#10;Description automatically generated">
            <a:extLst>
              <a:ext uri="{FF2B5EF4-FFF2-40B4-BE49-F238E27FC236}">
                <a16:creationId xmlns:a16="http://schemas.microsoft.com/office/drawing/2014/main" xmlns="" id="{C0F488E1-C5B6-4EB3-9DAF-FA9474CED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t="12263" r="-1" b="2828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0B6C404-E8F9-4E2B-9BB2-AD7DAEFEDA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30686" y="4905349"/>
            <a:ext cx="5610646" cy="1450464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40873E-B659-4598-BC56-28F5736C1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5073597"/>
            <a:ext cx="5279490" cy="11256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dirty="0"/>
              <a:t>Questions?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077A8EF-6F0D-44CD-83DC-7BB09AF8FC35}"/>
              </a:ext>
            </a:extLst>
          </p:cNvPr>
          <p:cNvSpPr txBox="1"/>
          <p:nvPr/>
        </p:nvSpPr>
        <p:spPr>
          <a:xfrm>
            <a:off x="9387722" y="6657945"/>
            <a:ext cx="2803973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 tooltip="http://viajarpelaleitura.blogspot.com/2013/11/momentos-nonsense-5.html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BY-NC-ND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73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>
            <a:extLst>
              <a:ext uri="{FF2B5EF4-FFF2-40B4-BE49-F238E27FC236}">
                <a16:creationId xmlns:a16="http://schemas.microsoft.com/office/drawing/2014/main" xmlns="" id="{130B326A-C054-4820-AFCA-FCB009ABC6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xmlns="" id="{E265DFC7-1B2A-4A32-9C43-C48EA6FF61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xmlns="" id="{853B328C-A402-44DE-AABB-9BFBB6617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CA4F7F0-DB6C-4095-9112-CD5C28D3DE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459129" y="2012810"/>
            <a:ext cx="3677323" cy="3453535"/>
            <a:chOff x="1459129" y="2012810"/>
            <a:chExt cx="4954208" cy="345353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4BD6601A-7DC3-4C3D-8E7B-4E80BD186E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59129" y="2012810"/>
              <a:ext cx="4954208" cy="3453535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C1074D5C-F1E6-41A8-A2EF-900A5DA3ED6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59129" y="2026118"/>
              <a:ext cx="4954205" cy="3433909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63500" cmpd="sng">
              <a:solidFill>
                <a:srgbClr val="736F66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balanced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6" descr="R.png">
            <a:extLst>
              <a:ext uri="{FF2B5EF4-FFF2-40B4-BE49-F238E27FC236}">
                <a16:creationId xmlns:a16="http://schemas.microsoft.com/office/drawing/2014/main" xmlns="" id="{8BB2A80D-33D0-9A2B-14FB-6DCB54B435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0" r="2628" b="3"/>
          <a:stretch/>
        </p:blipFill>
        <p:spPr>
          <a:xfrm>
            <a:off x="1635739" y="2174243"/>
            <a:ext cx="3336989" cy="3124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28D3A7-3197-40E8-6FC6-F3D2DC9AC769}"/>
              </a:ext>
            </a:extLst>
          </p:cNvPr>
          <p:cNvSpPr txBox="1"/>
          <p:nvPr/>
        </p:nvSpPr>
        <p:spPr>
          <a:xfrm>
            <a:off x="5616433" y="2015734"/>
            <a:ext cx="5126361" cy="34506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/>
              <a:t>Todd A. Bennett, Manager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/>
              <a:t>Division of Water Pollution Control – Field Operations Section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/>
              <a:t>Bureau of Water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/>
              <a:t>Illinois Environmental Protection Agency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30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/>
              <a:t>Todd.Bennett@illinois.gov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/>
              <a:t>Desk: (217) 782-8367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/>
              <a:t>Mobile: (217) 299-6879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30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i="1"/>
              <a:t>"… to restore, maintain, and enhance the purity of the waters of this State in order to protect health, welfare, property, and the quality of life..."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1C3DDF-86A5-D9C5-952D-42CEDE733533}"/>
              </a:ext>
            </a:extLst>
          </p:cNvPr>
          <p:cNvSpPr txBox="1"/>
          <p:nvPr/>
        </p:nvSpPr>
        <p:spPr>
          <a:xfrm>
            <a:off x="166255" y="570779"/>
            <a:ext cx="11791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IEPA FIELD OPERATIONS SECTION </a:t>
            </a:r>
          </a:p>
        </p:txBody>
      </p:sp>
    </p:spTree>
    <p:extLst>
      <p:ext uri="{BB962C8B-B14F-4D97-AF65-F5344CB8AC3E}">
        <p14:creationId xmlns:p14="http://schemas.microsoft.com/office/powerpoint/2010/main" val="1922107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30B326A-C054-4820-AFCA-FCB009ABC6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265DFC7-1B2A-4A32-9C43-C48EA6FF61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53B328C-A402-44DE-AABB-9BFBB6617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4">
            <a:extLst>
              <a:ext uri="{FF2B5EF4-FFF2-40B4-BE49-F238E27FC236}">
                <a16:creationId xmlns:a16="http://schemas.microsoft.com/office/drawing/2014/main" xmlns="" id="{58D9A0AF-BD1F-BE9D-5BB5-0E889EC319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Current Areas of Focus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02C8AE-E4E9-5A87-C29C-98CD1DE60F00}"/>
              </a:ext>
            </a:extLst>
          </p:cNvPr>
          <p:cNvSpPr txBox="1"/>
          <p:nvPr/>
        </p:nvSpPr>
        <p:spPr>
          <a:xfrm>
            <a:off x="1451579" y="2015734"/>
            <a:ext cx="3843161" cy="345061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/>
              <a:t>US EPA National Compliance Initiative (50% reduction in significant non-compliance for NPDES permit universe by end of 2022)</a:t>
            </a:r>
          </a:p>
          <a:p>
            <a:pPr marL="742950" lvl="1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300"/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/>
              <a:t>Compliance assistance for small systems</a:t>
            </a:r>
          </a:p>
          <a:p>
            <a:pPr marL="742950" lvl="1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300"/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/>
              <a:t>Environmental Justice</a:t>
            </a:r>
          </a:p>
          <a:p>
            <a:pPr marL="742950" lvl="1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300"/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/>
              <a:t>Sanitary sewer overflow reporting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sz="1300"/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/>
              <a:t>Per- and Polyfluoroalkyl Substances (PFAS)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9C93A98-F69D-4681-8037-1A0B90250E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797843" y="2012810"/>
            <a:ext cx="4944948" cy="3453535"/>
            <a:chOff x="1459129" y="2012810"/>
            <a:chExt cx="4954208" cy="345353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CD410C6B-8400-48F1-9772-E36031DE8C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59129" y="2012810"/>
              <a:ext cx="4954208" cy="3453535"/>
            </a:xfrm>
            <a:prstGeom prst="rect">
              <a:avLst/>
            </a:prstGeom>
            <a:blipFill dpi="0" rotWithShape="1">
              <a:blip r:embed="rId3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C02DD070-A0B0-42F2-89F6-6D104FF041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459129" y="2026118"/>
              <a:ext cx="4954205" cy="3433909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63500" cmpd="sng">
              <a:solidFill>
                <a:srgbClr val="736F66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balanced" dir="t"/>
            </a:scene3d>
            <a:sp3d>
              <a:bevelT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R.jpg">
            <a:extLst>
              <a:ext uri="{FF2B5EF4-FFF2-40B4-BE49-F238E27FC236}">
                <a16:creationId xmlns:a16="http://schemas.microsoft.com/office/drawing/2014/main" xmlns="" id="{E2DC8EA9-05FB-C31B-5142-11A39B5961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" r="1307" b="3"/>
          <a:stretch/>
        </p:blipFill>
        <p:spPr>
          <a:xfrm>
            <a:off x="5961569" y="2174242"/>
            <a:ext cx="4613872" cy="312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2404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</TotalTime>
  <Words>699</Words>
  <Application>Microsoft Office PowerPoint</Application>
  <PresentationFormat>Widescreen</PresentationFormat>
  <Paragraphs>142</Paragraphs>
  <Slides>78</Slides>
  <Notes>2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5" baseType="lpstr">
      <vt:lpstr>Arial</vt:lpstr>
      <vt:lpstr>Arial,Sans-Serif</vt:lpstr>
      <vt:lpstr>Calibri</vt:lpstr>
      <vt:lpstr>Calibri Light</vt:lpstr>
      <vt:lpstr>Rockwell</vt:lpstr>
      <vt:lpstr>Wingdings</vt:lpstr>
      <vt:lpstr>Gallery</vt:lpstr>
      <vt:lpstr>NPDES PERMIT REVIEW</vt:lpstr>
      <vt:lpstr>Who to call for help</vt:lpstr>
      <vt:lpstr>PowerPoint Presentation</vt:lpstr>
      <vt:lpstr>Region 6 – Collinsville Regional Office</vt:lpstr>
      <vt:lpstr>Region 7 – Marion Regional Office</vt:lpstr>
      <vt:lpstr>PowerPoint Presentation</vt:lpstr>
      <vt:lpstr>Region 4 – Champaign Regional Office</vt:lpstr>
      <vt:lpstr>PowerPoint Presentation</vt:lpstr>
      <vt:lpstr>Current Areas of Focus</vt:lpstr>
      <vt:lpstr>OPERATOR CERTIFICATION</vt:lpstr>
      <vt:lpstr>OPERATOR CERTIFICATION</vt:lpstr>
      <vt:lpstr>NPDES E-Reporting Rule Implementation</vt:lpstr>
      <vt:lpstr>PowerPoint Presentation</vt:lpstr>
      <vt:lpstr>PowerPoint Presentation</vt:lpstr>
      <vt:lpstr>PowerPoint Presentation</vt:lpstr>
      <vt:lpstr>PowerPoint Presentation</vt:lpstr>
      <vt:lpstr>Where do I find compliance information?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Npdes permits</vt:lpstr>
      <vt:lpstr>Where to find my npdes permit?</vt:lpstr>
      <vt:lpstr>Where do I find my ww npdes permit</vt:lpstr>
      <vt:lpstr>NPDES permits</vt:lpstr>
      <vt:lpstr>Npdes permit basics</vt:lpstr>
      <vt:lpstr>Effluent limits</vt:lpstr>
      <vt:lpstr>Other npdes requirments</vt:lpstr>
      <vt:lpstr>Clean water act discharge prohibition</vt:lpstr>
      <vt:lpstr>Classes of pollutants</vt:lpstr>
      <vt:lpstr>WhO needs an NPDES permit?</vt:lpstr>
      <vt:lpstr>Industrial/non-POTW facilities</vt:lpstr>
      <vt:lpstr>What is in a npdes permit</vt:lpstr>
      <vt:lpstr>Cover page</vt:lpstr>
      <vt:lpstr>Effluent limits</vt:lpstr>
      <vt:lpstr>Influent limits</vt:lpstr>
      <vt:lpstr>Special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Standard conditions</vt:lpstr>
      <vt:lpstr>PowerPoint Presentation</vt:lpstr>
      <vt:lpstr>PowerPoint Presentation</vt:lpstr>
      <vt:lpstr>Drinking water Plant Npdes</vt:lpstr>
      <vt:lpstr>Water Supply Industry</vt:lpstr>
      <vt:lpstr>2019 Tons of pollutants Reported From  Drinking Water treatment systems</vt:lpstr>
      <vt:lpstr>Pollution from drinking water treatment</vt:lpstr>
      <vt:lpstr>Pollutants from drinking water treatment based on # of exceedances</vt:lpstr>
      <vt:lpstr>PowerPoint Presentation</vt:lpstr>
      <vt:lpstr>Clean water act discharge prohibition</vt:lpstr>
      <vt:lpstr>National recommended criteria for aquatic life</vt:lpstr>
      <vt:lpstr>What can I do to reduce discharge pollutants?</vt:lpstr>
      <vt:lpstr>Source controls</vt:lpstr>
      <vt:lpstr>Treatment systems</vt:lpstr>
      <vt:lpstr>PowerPoint Presentation</vt:lpstr>
      <vt:lpstr>dechlorination</vt:lpstr>
      <vt:lpstr>Add treatment</vt:lpstr>
      <vt:lpstr>Other options</vt:lpstr>
      <vt:lpstr>nutrients</vt:lpstr>
      <vt:lpstr>Nutrient Standards</vt:lpstr>
      <vt:lpstr>Nutrient Standards (cont.)</vt:lpstr>
      <vt:lpstr>PowerPoint Presentation</vt:lpstr>
      <vt:lpstr>PowerPoint Presentation</vt:lpstr>
      <vt:lpstr>Who gets Nutrient Limits? (Current)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Emerging contaminants of concern</dc:title>
  <dc:creator>Vance, Steve</dc:creator>
  <cp:lastModifiedBy>Heather McLeod</cp:lastModifiedBy>
  <cp:revision>29</cp:revision>
  <cp:lastPrinted>2022-05-12T16:30:58Z</cp:lastPrinted>
  <dcterms:created xsi:type="dcterms:W3CDTF">2020-08-19T16:32:37Z</dcterms:created>
  <dcterms:modified xsi:type="dcterms:W3CDTF">2022-07-13T20:17:59Z</dcterms:modified>
</cp:coreProperties>
</file>